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73" r:id="rId5"/>
    <p:sldId id="268" r:id="rId6"/>
    <p:sldId id="269" r:id="rId7"/>
    <p:sldId id="275" r:id="rId8"/>
    <p:sldId id="276" r:id="rId9"/>
    <p:sldId id="271" r:id="rId10"/>
    <p:sldId id="272" r:id="rId11"/>
    <p:sldId id="260" r:id="rId12"/>
    <p:sldId id="265" r:id="rId13"/>
    <p:sldId id="274" r:id="rId14"/>
    <p:sldId id="266" r:id="rId15"/>
    <p:sldId id="267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9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5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5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EDB3-7CFD-408F-9C86-EB4A76C6FD0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78E4-47B5-48B8-9377-E4451B0B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pacificcurriculum.ca/learning-module/asia-profiles-south-kore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stesting.com/ngifted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Prevalence-of-shadow-education-in-Korea-2010-Source-KNSO-2011_fig1_27558284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rrltraveler.com/10-facts-korean-schoo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asia/2015/09/19/the-creme-de-la-cra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oreajoongangdaily.joins.com/news/article/article.aspx?aid=29741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uth korean edu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1068917"/>
            <a:ext cx="8239123" cy="54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2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" y="267228"/>
            <a:ext cx="2819501" cy="21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uth korea student re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1" y="2624667"/>
            <a:ext cx="2819501" cy="20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4400" y="489747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South Korea outperform most other countries?</a:t>
            </a:r>
            <a:endParaRPr lang="en-US" dirty="0"/>
          </a:p>
        </p:txBody>
      </p:sp>
      <p:pic>
        <p:nvPicPr>
          <p:cNvPr id="3080" name="Picture 8" descr="Image result for south korea student te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0" y="4982875"/>
            <a:ext cx="2819501" cy="17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outh korea student displaying creativ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38" y="1746087"/>
            <a:ext cx="4289624" cy="24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outh korea student displaying innovative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314659"/>
            <a:ext cx="4227146" cy="23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9315" y="2379133"/>
            <a:ext cx="20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6745" y="5475460"/>
            <a:ext cx="22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Innovative thinking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031" y="720969"/>
            <a:ext cx="184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51031" y="4431323"/>
            <a:ext cx="141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5541" y="6312877"/>
            <a:ext cx="1267097" cy="379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8981859" y="2999434"/>
            <a:ext cx="56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References</a:t>
            </a:r>
          </a:p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Blazer, C., &amp; Miami-Dade County Public Schools, R. S. (2012). Is South Korea a Case of High-Stakes Testing Gone Too Far? Information Capsule. Volume 1107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454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892" y="953732"/>
            <a:ext cx="1033975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An analysis points the finger at </a:t>
            </a:r>
            <a:r>
              <a:rPr lang="en-US" sz="2800" u="sng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rote memorization </a:t>
            </a:r>
            <a:r>
              <a:rPr lang="en-US" sz="28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and the use of a single test to enter university.  Seeing the academic success of this country, American policy makers seek to emulate them, while South Korea is trying to westernize its system.  </a:t>
            </a:r>
          </a:p>
          <a:p>
            <a:endParaRPr lang="en-US" sz="28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Both countries are not looking for a combination of both systems.</a:t>
            </a:r>
            <a:endParaRPr lang="en-US" sz="2800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US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391" y="6211669"/>
            <a:ext cx="56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References</a:t>
            </a:r>
          </a:p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Blazer, C., &amp; Miami-Dade County Public Schools, R. S. (2012). Is South Korea a Case of High-Stakes Testing Gone Too Far? Information Capsule. Volume 1107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8874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14" y="6055613"/>
            <a:ext cx="10984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SCOTT, P., &amp; SETH, D. (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n.d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). Average American school teacher makes fifty-six thousand dollars a year.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CBS Evening News With Katie Couric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1984" y="1565030"/>
            <a:ext cx="10849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Certainly, some foreigners are certainly doing well in this environment, but it is not a happy environment for the students.  One American teacher, Kim says, </a:t>
            </a:r>
            <a:r>
              <a:rPr lang="en-US" sz="2400" dirty="0"/>
              <a:t>students spend too much time </a:t>
            </a:r>
            <a:r>
              <a:rPr lang="en-US" sz="2400" u="sng" dirty="0"/>
              <a:t>studying the wrong </a:t>
            </a:r>
            <a:r>
              <a:rPr lang="en-US" sz="2400" u="sng" dirty="0" smtClean="0"/>
              <a:t>way</a:t>
            </a:r>
            <a:r>
              <a:rPr lang="en-US" sz="2400" dirty="0" smtClean="0"/>
              <a:t>- </a:t>
            </a:r>
            <a:r>
              <a:rPr lang="en-US" sz="2400" dirty="0"/>
              <a:t>learning lessons by rote that don`t apply to real life. While an international educational poll ranks Korean students at the top for academics, they`re at the bottom for happiness. Kim is trying to change that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94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6" y="156967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Korea is looking in all directions for solutions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3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Today more schools are becoming privatized in South Korea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</a:t>
            </a:r>
            <a:r>
              <a:rPr lang="en-US" dirty="0"/>
              <a:t>the start of a high </a:t>
            </a:r>
            <a:r>
              <a:rPr lang="en-US" b="1" dirty="0"/>
              <a:t>school</a:t>
            </a:r>
            <a:r>
              <a:rPr lang="en-US" dirty="0"/>
              <a:t> choice program in 2010, the Seoul Local Education Authority privatized a significant proportion of publicly-run private </a:t>
            </a:r>
            <a:r>
              <a:rPr lang="en-US" b="1" dirty="0" smtClean="0"/>
              <a:t>schools</a:t>
            </a:r>
            <a:r>
              <a:rPr lang="en-US" dirty="0" smtClean="0"/>
              <a:t>. They were able to run themselves and make their own decisions.  They </a:t>
            </a:r>
            <a:r>
              <a:rPr lang="en-US" u="sng" dirty="0" smtClean="0"/>
              <a:t>subsequently changes their practices and curriculum.  This has also prompted a move to hire teachers with less experience as a cost saving measure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16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0969" y="712121"/>
            <a:ext cx="115530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Figure 1: Private versus Public spending on education in Korea, Canada and Norway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" y="1340826"/>
            <a:ext cx="8106508" cy="40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0969" y="6500607"/>
            <a:ext cx="63392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/>
                <a:cs typeface="Calibri" panose="020F0502020204030204" pitchFamily="34" charset="0"/>
              </a:rPr>
              <a:t>(Source: </a:t>
            </a:r>
            <a:r>
              <a:rPr kumimoji="0" lang="en-US" altLang="zh-CN" sz="1200" b="0" i="0" u="sng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DengXian"/>
                <a:cs typeface="Calibri" panose="020F0502020204030204" pitchFamily="34" charset="0"/>
                <a:hlinkClick r:id="rId3"/>
              </a:rPr>
              <a:t>https://asiapacificcurriculum.ca/learning-module/asia-profiles-south-korea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/>
                <a:cs typeface="Calibri" panose="020F0502020204030204" pitchFamily="34" charset="0"/>
              </a:rPr>
              <a:t>)</a:t>
            </a: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185" y="5394080"/>
            <a:ext cx="1169376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The Koreans care about their children’s education as much as people in other well-developed countries, which are famous for their high-quality education systems.</a:t>
            </a:r>
            <a:endParaRPr lang="en-US" sz="16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0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461" y="6051175"/>
            <a:ext cx="10559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Sanghee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 Y., &amp; Bong Hyun, C. (2016). Students' perceptions and satisfaction level of hybrid problem-based learning for 16 years in 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Kyungpook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 National University School of Medicine, Korea.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Korean Journal Of Medical Education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28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(1), 9-16. doi:10.3946/kjme.2016.4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61" y="334730"/>
            <a:ext cx="10005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Individual case studies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 trial of problem based learning – 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Students' perceptions and satisfaction level of hybrid </a:t>
            </a:r>
            <a:r>
              <a:rPr lang="en-US" b="1" i="0" u="sng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problem</a:t>
            </a:r>
            <a:r>
              <a:rPr lang="en-US" b="0" i="0" u="sng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-based </a:t>
            </a:r>
            <a:r>
              <a:rPr lang="en-US" b="1" i="0" u="sng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learning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for 16 years in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Kyungpook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National University </a:t>
            </a:r>
            <a:r>
              <a:rPr lang="en-US" b="1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School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of Medicine, Korea showed that showed a 78%-93% preference to this model of learning.</a:t>
            </a:r>
            <a:endParaRPr lang="en-US" dirty="0"/>
          </a:p>
        </p:txBody>
      </p:sp>
      <p:pic>
        <p:nvPicPr>
          <p:cNvPr id="4098" name="Picture 2" descr="Image result for south korea problem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35" y="2150612"/>
            <a:ext cx="4759371" cy="31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628973">
            <a:off x="1424354" y="2487989"/>
            <a:ext cx="2209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7030A0"/>
                </a:solidFill>
                <a:effectLst/>
                <a:latin typeface="Helvetica" panose="020B0604020202020204" pitchFamily="34" charset="0"/>
              </a:rPr>
              <a:t>The author further points out that in order to be successful, it is important to create a safe atmosphere so that students can engage actively in problem based learning sessions.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8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684" y="653274"/>
            <a:ext cx="78515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Individual case studies</a:t>
            </a:r>
          </a:p>
          <a:p>
            <a:r>
              <a:rPr lang="en-US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Fostering Creativity in Tablet-Based Interactive Classrooms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769" y="5741267"/>
            <a:ext cx="9539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Hye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Jeong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 K., Ji 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Hyeon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 P., 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Sungae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 Y., &amp; 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Hyeoncheol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 K. (2016). Fostering Creativity in Tablet-Based Interactive Classrooms.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Journal Of Educational Technology &amp; Society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19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(3), 207-220.</a:t>
            </a:r>
          </a:p>
          <a:p>
            <a:pPr fontAlgn="base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rPr>
              <a:t>Further reading for the creative thinking test -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hlinkClick r:id="rId2"/>
              </a:rPr>
              <a:t>http://www.ststesting.com/ngifted.html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rPr>
              <a:t> 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66192"/>
            <a:ext cx="286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using tablets in one classroom in Korea, for a semester, with 6 control classes, it was found, through </a:t>
            </a:r>
            <a:r>
              <a:rPr lang="en-US" u="sng" dirty="0" err="1" smtClean="0"/>
              <a:t>torrance</a:t>
            </a:r>
            <a:r>
              <a:rPr lang="en-US" u="sng" dirty="0" smtClean="0"/>
              <a:t> </a:t>
            </a:r>
            <a:r>
              <a:rPr lang="en-US" u="sng" dirty="0"/>
              <a:t>Tests of </a:t>
            </a:r>
            <a:r>
              <a:rPr lang="en-US" b="1" u="sng" dirty="0"/>
              <a:t>Creative</a:t>
            </a:r>
            <a:r>
              <a:rPr lang="en-US" u="sng" dirty="0"/>
              <a:t> Thinking-Figural </a:t>
            </a:r>
            <a:r>
              <a:rPr lang="en-US" u="sng" dirty="0" smtClean="0"/>
              <a:t>form</a:t>
            </a:r>
            <a:r>
              <a:rPr lang="en-US" dirty="0" smtClean="0"/>
              <a:t>, that students became more creative than their peers.</a:t>
            </a:r>
            <a:endParaRPr lang="en-US" dirty="0"/>
          </a:p>
        </p:txBody>
      </p:sp>
      <p:pic>
        <p:nvPicPr>
          <p:cNvPr id="7170" name="Picture 2" descr="Image result for 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398">
            <a:off x="4797999" y="1809719"/>
            <a:ext cx="5974286" cy="33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1485295"/>
            <a:ext cx="9683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The Application of a </a:t>
            </a:r>
            <a:r>
              <a:rPr lang="en-US" sz="2400" b="0" i="0" u="sng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Cloud-Based Student, Teacher, and Parent Platform 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in English as a Foreign Language Education</a:t>
            </a:r>
            <a:r>
              <a:rPr lang="en-US" sz="2400" dirty="0" smtClean="0"/>
              <a:t>. </a:t>
            </a:r>
            <a:r>
              <a:rPr lang="en-US" sz="2400" dirty="0" smtClean="0"/>
              <a:t>A </a:t>
            </a:r>
            <a:r>
              <a:rPr lang="en-US" sz="2400" u="sng" dirty="0" smtClean="0"/>
              <a:t>study in Taiwan </a:t>
            </a:r>
            <a:r>
              <a:rPr lang="en-US" sz="2400" dirty="0" smtClean="0"/>
              <a:t>showed that the use of cloud based learning, with parental participation alters attitudes towards learning within one month.</a:t>
            </a:r>
          </a:p>
          <a:p>
            <a:endParaRPr lang="en-US" sz="2400" b="0" i="0" dirty="0" smtClean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5046" y="5415951"/>
            <a:ext cx="8563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Chiu, F. (2014). The Application of a Cloud-Based Student, Teacher, and Parent Platform in English as a Foreign Language Education.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Turkish Online Journal Of Educational Technology - TOJET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13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(3), 178-187.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046" y="3364835"/>
            <a:ext cx="6948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From Bus Ride to Bedtime, Education Technology Engages Students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After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 the Bell Rings, an article that shows students’ active engagement in learning long after the lessons have finished</a:t>
            </a:r>
            <a:endParaRPr lang="en-US" b="0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046" y="6061896"/>
            <a:ext cx="7526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PR, N. (2016, October 4). Deloitte Survey: From Bus Ride to Bedtime, Education Technology Engages Students After the Bell Rings.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PR Newswire US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.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8194" name="Picture 2" descr="Image result for kids using phones on the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03" y="3424287"/>
            <a:ext cx="2600302" cy="17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3500" y="615462"/>
            <a:ext cx="968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Another possible solution is to shadow the changing habits of the learning base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outh korean educ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8" y="149469"/>
            <a:ext cx="8976947" cy="65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1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65198"/>
            <a:ext cx="8334374" cy="56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133" y="330200"/>
            <a:ext cx="465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Discussion</a:t>
            </a:r>
            <a:endParaRPr lang="en-US" dirty="0"/>
          </a:p>
        </p:txBody>
      </p:sp>
      <p:pic>
        <p:nvPicPr>
          <p:cNvPr id="1028" name="Picture 4" descr="Image result for south korean educat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09" y="1065198"/>
            <a:ext cx="2391884" cy="16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uth korean education 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09" y="2968095"/>
            <a:ext cx="2391884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08" y="4890029"/>
            <a:ext cx="2386423" cy="15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8992" y="1771580"/>
            <a:ext cx="9513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“SETH DOANE: Twenty-two-year-old </a:t>
            </a:r>
            <a:r>
              <a:rPr lang="en-US" sz="3600" b="0" i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Seung</a:t>
            </a:r>
            <a:r>
              <a:rPr lang="en-US" sz="3600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 Jun-Yang says a typical </a:t>
            </a:r>
            <a:r>
              <a:rPr lang="en-US" sz="36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school</a:t>
            </a:r>
            <a:r>
              <a:rPr lang="en-US" sz="3600" b="0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 day starts at seven, and kept him studying past 1 AM.”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114" y="6055613"/>
            <a:ext cx="10984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References</a:t>
            </a:r>
          </a:p>
          <a:p>
            <a:pPr fontAlgn="base"/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SCOTT, P., &amp; SETH, D. (</a:t>
            </a:r>
            <a:r>
              <a:rPr lang="en-US" sz="1000" b="0" i="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n.d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). Average American school teacher makes fifty-six thousand dollars a year. </a:t>
            </a:r>
            <a:r>
              <a:rPr lang="en-US" sz="1000" b="0" i="1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CBS Evening News With Katie Couric</a:t>
            </a:r>
            <a:r>
              <a:rPr lang="en-US" sz="1000" b="0" i="0" dirty="0" smtClean="0">
                <a:solidFill>
                  <a:schemeClr val="bg1">
                    <a:lumMod val="65000"/>
                  </a:schemeClr>
                </a:solidFill>
                <a:effectLst/>
                <a:latin typeface="Helvetica" panose="020B0604020202020204" pitchFamily="34" charset="0"/>
              </a:rPr>
              <a:t>,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Cram schools are a large part of this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8538" y="1534208"/>
            <a:ext cx="70045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Figure 2: 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Prevalence of shadow education in Korea, 2010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22" y="2082470"/>
            <a:ext cx="7370566" cy="36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7442" y="5631458"/>
            <a:ext cx="109171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(Source: KNSO 2011)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DengXian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charset="-122"/>
                <a:cs typeface="Calibri" panose="020F0502020204030204" pitchFamily="34" charset="0"/>
              </a:rPr>
              <a:t>Shadow education: “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ea typeface="DengXian" charset="-122"/>
                <a:cs typeface="Calibri" panose="020F0502020204030204" pitchFamily="34" charset="0"/>
              </a:rPr>
              <a:t>paid private supplementary tutoring or coaching aimed at providing additional help to students outside of school mainly to prepare for a variety of examinations</a:t>
            </a:r>
            <a:r>
              <a:rPr kumimoji="0" lang="en-US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442" y="6427367"/>
            <a:ext cx="11605846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(Source: </a:t>
            </a:r>
            <a:r>
              <a:rPr lang="en-US" sz="10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  <a:hlinkClick r:id="rId3"/>
              </a:rPr>
              <a:t>https://www.researchgate.net/figure/Prevalence-of-shadow-education-in-Korea-2010-Source-KNSO-2011_fig1_275582846</a:t>
            </a:r>
            <a:r>
              <a:rPr lang="en-US" sz="100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)</a:t>
            </a:r>
            <a:endParaRPr lang="en-US" sz="1000" dirty="0" smtClean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6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062" y="1415562"/>
            <a:ext cx="10533184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vi-VN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Hagwon</a:t>
            </a:r>
            <a:r>
              <a:rPr lang="vi-VN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 (Cram schooling system in Korea) (Chinese: </a:t>
            </a:r>
            <a:r>
              <a:rPr lang="zh-CN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学院</a:t>
            </a:r>
            <a:r>
              <a:rPr lang="vi-VN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)</a:t>
            </a:r>
            <a:endParaRPr lang="en-US" sz="2800" dirty="0" smtClean="0">
              <a:effectLst/>
              <a:latin typeface="Calibri" panose="020F0502020204030204" pitchFamily="34" charset="0"/>
              <a:ea typeface="DengXian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Children: 16-hour school days and not getting home until midnight (</a:t>
            </a:r>
            <a:r>
              <a:rPr lang="en-US" sz="2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  <a:hlinkClick r:id="rId2"/>
              </a:rPr>
              <a:t>https://grrrltraveler.com/10-facts-korean-school/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Goal: getting into reputable college or university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Parents: plough money into private tuition – over 18 trillion won ($15 billion) in 2014, or more than a tenth of household spending – to improve their children’s chances of getting into the best secondary schools.</a:t>
            </a:r>
            <a:endParaRPr lang="en-US" sz="2800" dirty="0">
              <a:effectLst/>
              <a:latin typeface="Calibri" panose="020F0502020204030204" pitchFamily="34" charset="0"/>
              <a:ea typeface="DengXi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3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6623" y="83486"/>
            <a:ext cx="44137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Figure 3: Private spending on education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457200"/>
            <a:ext cx="3657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8068" y="4914900"/>
            <a:ext cx="112189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The government has to ban </a:t>
            </a:r>
            <a:r>
              <a:rPr kumimoji="0" lang="en-US" altLang="zh-CN" b="0" i="1" u="none" strike="noStrike" cap="none" normalizeH="0" baseline="0" dirty="0" err="1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hagwon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 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from teaching after 10pm and requires them to tell the government how much they charge. 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Since 2014, </a:t>
            </a:r>
            <a:r>
              <a:rPr kumimoji="0" lang="en-US" altLang="zh-CN" b="0" i="1" u="none" strike="noStrike" cap="none" normalizeH="0" baseline="0" dirty="0" err="1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hagwon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 has been prohibited from advertising that they teach ahead of the school curriculum, while schools have been prohibited from teaching ahead of the school curriculum.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(Source: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  <a:hlinkClick r:id="rId3"/>
              </a:rPr>
              <a:t>https://www.economist.com/asia/2015/09/19/the-creme-de-la-cram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Over 3,000 new </a:t>
            </a:r>
            <a:r>
              <a:rPr kumimoji="0" lang="en-US" altLang="zh-CN" b="0" i="1" u="none" strike="noStrike" cap="none" normalizeH="0" baseline="0" dirty="0" err="1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hagwon</a:t>
            </a:r>
            <a:r>
              <a:rPr kumimoji="0" lang="en-US" altLang="zh-CN" b="0" i="1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 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opened in 2014, adding to 30,000 existing ones in 2015.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49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7007" y="5363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7" y="536330"/>
            <a:ext cx="9866104" cy="36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7007" y="4320923"/>
            <a:ext cx="106299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Highest percentage of young people with high school diplomas and bachelor’s degrees among the member countries of OECD.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98% of Koreans aged 25-34 graduated from high school as of 2011.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64% graduated from college or graduate school, according to the OECD’s annual Education at a Glance survey 2013, highest among the world’s 42 leading economies. 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(Source: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  <a:hlinkClick r:id="rId3"/>
              </a:rPr>
              <a:t>http://koreajoongangdaily.joins.com/news/article/article.aspx?aid=2974121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DengXian" charset="-122"/>
                <a:cs typeface="Calibri" panose="020F0502020204030204" pitchFamily="34" charset="0"/>
              </a:rPr>
              <a:t>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966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" y="267228"/>
            <a:ext cx="2819501" cy="21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outh korea student re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1" y="2624667"/>
            <a:ext cx="2819501" cy="20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4400" y="489747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does South Korea outperform most other countries?</a:t>
            </a:r>
            <a:endParaRPr lang="en-US" dirty="0"/>
          </a:p>
        </p:txBody>
      </p:sp>
      <p:pic>
        <p:nvPicPr>
          <p:cNvPr id="3080" name="Picture 8" descr="Image result for south korea student te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0" y="4982875"/>
            <a:ext cx="2819501" cy="17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outh korea student displaying creativ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38" y="1746087"/>
            <a:ext cx="4289624" cy="24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outh korea student displaying innovative thin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314659"/>
            <a:ext cx="4227146" cy="23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5400000">
            <a:off x="8981859" y="2999434"/>
            <a:ext cx="56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References</a:t>
            </a:r>
          </a:p>
          <a:p>
            <a:pPr fontAlgn="base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Blazer, C., &amp; Miami-Dade County Public Schools, R. S. (2012). Is South Korea a Case of High-Stakes Testing Gone Too Far? Information Capsule. Volume 1107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725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886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DengXian</vt:lpstr>
      <vt:lpstr>SimSun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Cram schools are a large part of this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Korea is looking in all directions for solutions</vt:lpstr>
      <vt:lpstr>Today more schools are becoming privatized in South Korea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22</cp:revision>
  <dcterms:created xsi:type="dcterms:W3CDTF">2018-09-18T04:33:13Z</dcterms:created>
  <dcterms:modified xsi:type="dcterms:W3CDTF">2018-09-20T03:38:40Z</dcterms:modified>
</cp:coreProperties>
</file>